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6" r:id="rId3"/>
    <p:sldId id="259" r:id="rId4"/>
    <p:sldId id="268" r:id="rId5"/>
    <p:sldId id="269" r:id="rId6"/>
    <p:sldId id="260" r:id="rId7"/>
    <p:sldId id="261" r:id="rId8"/>
    <p:sldId id="262" r:id="rId9"/>
    <p:sldId id="263" r:id="rId10"/>
    <p:sldId id="264" r:id="rId11"/>
    <p:sldId id="265" r:id="rId1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714" y="12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379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0942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8903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0498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969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243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000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4406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2579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1381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2370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DF32E-5BC1-4D76-A573-A1F822BD8926}" type="datetimeFigureOut">
              <a:rPr lang="de-DE" smtClean="0"/>
              <a:pPr/>
              <a:t>11.02.2019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3424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02" y="176212"/>
            <a:ext cx="9483584" cy="6505575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301578" y="395415"/>
            <a:ext cx="71010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u="sng" dirty="0" smtClean="0"/>
              <a:t>Ein typisches Maisfeld</a:t>
            </a:r>
          </a:p>
          <a:p>
            <a:pPr algn="ctr"/>
            <a:endParaRPr lang="de-DE" sz="4000" dirty="0"/>
          </a:p>
          <a:p>
            <a:pPr algn="ctr"/>
            <a:r>
              <a:rPr lang="de-DE" sz="4000" dirty="0" smtClean="0"/>
              <a:t>Bitte aufklappen</a:t>
            </a: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390491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621" y="3451860"/>
            <a:ext cx="5529055" cy="310896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54330"/>
            <a:ext cx="6858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349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274320" y="140043"/>
            <a:ext cx="93040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Maßnahmen</a:t>
            </a:r>
            <a:r>
              <a:rPr lang="de-DE" sz="4000" smtClean="0">
                <a:latin typeface="Arial" panose="020B0604020202020204" pitchFamily="34" charset="0"/>
                <a:cs typeface="Arial" panose="020B0604020202020204" pitchFamily="34" charset="0"/>
              </a:rPr>
              <a:t>, Prävention &amp; </a:t>
            </a:r>
            <a:r>
              <a:rPr lang="de-DE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Bekämpfung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37250" y="1351508"/>
            <a:ext cx="9906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Verbreitungswege kappen – vor allem in Bezug auf kontaminiertes Saatgut und Vogelfutter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Kontrolle – in Bezug der Bestände als auch im Einsatz befindlicher Gerätschaften und jeglicher Bodeneingriffe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Reinigung von Vogelfutter (mit einem groben Sieb)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Vogelfutterplätze und Umgebung auf Bestände </a:t>
            </a: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kontrollieren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Einsatz von Herbiziden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Mechanische Eindämmung – Mahd bei großen Beständen (Vegetationsmanagement)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Einsatz von Herbiziden wie </a:t>
            </a:r>
            <a:r>
              <a:rPr lang="de-DE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Glyphosat</a:t>
            </a: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(außerhalb land- und forstwirtschaftlicher Flächen genehmigungspflichtig)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3" y="5055009"/>
            <a:ext cx="2007647" cy="173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14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3654"/>
            <a:ext cx="9906000" cy="5276392"/>
          </a:xfrm>
          <a:prstGeom prst="rect">
            <a:avLst/>
          </a:prstGeom>
        </p:spPr>
      </p:pic>
      <p:sp>
        <p:nvSpPr>
          <p:cNvPr id="11" name="Nach unten gekrümmter Pfeil 10"/>
          <p:cNvSpPr/>
          <p:nvPr/>
        </p:nvSpPr>
        <p:spPr>
          <a:xfrm flipV="1">
            <a:off x="1040128" y="3197148"/>
            <a:ext cx="7623809" cy="1466292"/>
          </a:xfrm>
          <a:prstGeom prst="curvedDownArrow">
            <a:avLst/>
          </a:prstGeom>
          <a:solidFill>
            <a:srgbClr val="FF0000"/>
          </a:solidFill>
          <a:ln w="15875" cap="flat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545" y="3429000"/>
            <a:ext cx="2476977" cy="171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37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1202724" y="140043"/>
            <a:ext cx="71010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/>
              <a:t>Invasion der Beifuß-</a:t>
            </a:r>
            <a:r>
              <a:rPr lang="de-DE" sz="4000" dirty="0" err="1" smtClean="0"/>
              <a:t>Ambrosie</a:t>
            </a:r>
            <a:endParaRPr lang="de-DE" sz="4000" dirty="0"/>
          </a:p>
        </p:txBody>
      </p:sp>
      <p:sp>
        <p:nvSpPr>
          <p:cNvPr id="2" name="Textfeld 1"/>
          <p:cNvSpPr txBox="1"/>
          <p:nvPr/>
        </p:nvSpPr>
        <p:spPr>
          <a:xfrm>
            <a:off x="440267" y="1489748"/>
            <a:ext cx="901827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Erster Nachweis in Deutschland 1863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Einschleppung vor allem durch Saatgut aus den USA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Wandel zu intensiven Anbaumethoden begünstigte Ausbreitung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Von der Pflanzenschutzorganisation für Europa und den Mittelmeerraum (EPPO) im Jahr 2004 als invasive Art eingestuft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Verbreitung durch Vögel, unbeabsichtigt durch Ausgabe kontaminierten Vogelfutters, durch anhaften an Baumaschinen, Transport durch Wirbelschleppen an Verkehrswegen, Gartenabfälle und Erdaushub</a:t>
            </a:r>
            <a:endParaRPr lang="de-DE" sz="2400" dirty="0"/>
          </a:p>
          <a:p>
            <a:endParaRPr lang="de-DE" dirty="0" smtClean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3" y="5055009"/>
            <a:ext cx="2007647" cy="173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043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1202724" y="140043"/>
            <a:ext cx="71010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/>
              <a:t>Ausbreitung in Europa</a:t>
            </a:r>
            <a:endParaRPr lang="de-DE" sz="40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173" y="987972"/>
            <a:ext cx="5372863" cy="554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96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1202724" y="140043"/>
            <a:ext cx="71010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/>
              <a:t>Ausbreitung in Europa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58368" y="1419149"/>
            <a:ext cx="817107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Ursrpüngliche</a:t>
            </a: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Invasion in Südeuropa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Bisher nur geringe Ausbreitung in Deutschland</a:t>
            </a:r>
            <a:b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mit steigender Tendenz</a:t>
            </a:r>
          </a:p>
          <a:p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Lebensraum</a:t>
            </a:r>
          </a:p>
          <a:p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Sehr variabel in Bezug auf Lebensräume </a:t>
            </a:r>
            <a:endParaRPr lang="de-DE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• Agrarflächen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, Weiden, Verkehrswege, Neubaugebiete, Industriebrachen, Baustellen (Erdaufschüttungen), </a:t>
            </a: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Feld- 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und Waldwege, Parkanlagen </a:t>
            </a:r>
            <a:endParaRPr lang="de-DE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Favorisiert warmes, feuchtes, kontinentales Klima und tiefgründige Böden (30° bis 52° Nord)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3" y="5055009"/>
            <a:ext cx="2007647" cy="173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3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06" y="141915"/>
            <a:ext cx="9585838" cy="658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71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1202724" y="140043"/>
            <a:ext cx="71010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Auswirkung auf Landwirtschaft und Naturschutz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496712" y="2173855"/>
            <a:ext cx="909828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Lässt sich auf Agrarflächen nieder und konkurriert als Unkraut mit Feldfrüchten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Kann zu teilweise starken Ertragseinbußen führen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Konkurriert am stärksten mit Beständen von Bohnen und Weizen – Verluste bis zu 80% des Ertrages wurden beobachtet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Am stärksten betroffen ist jedoch Weide- und Grasland</a:t>
            </a:r>
            <a:endParaRPr lang="de-DE" sz="2400" dirty="0"/>
          </a:p>
          <a:p>
            <a:endParaRPr lang="de-DE" sz="2400" dirty="0" smtClean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3" y="5055009"/>
            <a:ext cx="2007647" cy="173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273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27" y="1245108"/>
            <a:ext cx="4367784" cy="4367784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838" y="542522"/>
            <a:ext cx="4791744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59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1202724" y="140043"/>
            <a:ext cx="71010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Gesundheitliche Aspekte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248355" y="1491166"/>
            <a:ext cx="94869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Blütezeit zwischen Juli und Oktober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Jede Pflanze produziert Millionen von Pollen - Einstufung als hoch allergen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Erstmalige Beschreibung allergischer Auswirkungen 1875 in den USA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Hauptursache für allergische Reaktionen zwischen 8,5% - 60% aller allergischen Erkrankungen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Symptome wie Fließschnupfen (Rhinitis) und Bindehautentzündung (Konjunktivitis)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Führt zu Hautreizungen bei Kontakt (Kontaktdermatitis)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3" y="5055009"/>
            <a:ext cx="2007647" cy="173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022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265</Words>
  <Application>Microsoft Office PowerPoint</Application>
  <PresentationFormat>A4-Papier (210 x 297 mm)</PresentationFormat>
  <Paragraphs>38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Philipps-Universität Marburg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 Schönberg</dc:creator>
  <cp:lastModifiedBy>Andreas Schönberg</cp:lastModifiedBy>
  <cp:revision>31</cp:revision>
  <dcterms:created xsi:type="dcterms:W3CDTF">2019-01-31T12:29:07Z</dcterms:created>
  <dcterms:modified xsi:type="dcterms:W3CDTF">2019-02-11T19:23:02Z</dcterms:modified>
</cp:coreProperties>
</file>

<file path=docProps/thumbnail.jpeg>
</file>